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70" r:id="rId4"/>
    <p:sldId id="258" r:id="rId5"/>
    <p:sldId id="264" r:id="rId6"/>
    <p:sldId id="265" r:id="rId7"/>
    <p:sldId id="266" r:id="rId8"/>
    <p:sldId id="267" r:id="rId9"/>
    <p:sldId id="268" r:id="rId10"/>
    <p:sldId id="269" r:id="rId11"/>
    <p:sldId id="263" r:id="rId12"/>
    <p:sldId id="272" r:id="rId13"/>
    <p:sldId id="271" r:id="rId14"/>
    <p:sldId id="261" r:id="rId15"/>
  </p:sldIdLst>
  <p:sldSz cx="12192000" cy="6858000"/>
  <p:notesSz cx="6889750" cy="960755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rednji slog 2 – poudarek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jpeg>
</file>

<file path=ppt/media/image29.jpe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3304AC4-7659-275C-600C-AC3C48AC4F6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50047178-66B9-E422-2B68-FA3398EF98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AU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12F6F0D7-D67E-8511-5B03-CD4AA3786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B845E39F-462D-6FDC-9F2E-3F189F00B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D00F3BC3-537E-0F1F-B03E-5BC93051B9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8568579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B081AC0-BCB4-6F74-671E-817A745F6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FBA84D8D-A0A8-5AB6-7511-00F0DCABD3C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FA3CFC4C-A51F-A31A-6F31-D74A3481C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DD640E9F-9C9F-DB90-2CBE-D8FD6367F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B5361762-9760-78A9-0421-A6C02E347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905404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vpični naslov 1">
            <a:extLst>
              <a:ext uri="{FF2B5EF4-FFF2-40B4-BE49-F238E27FC236}">
                <a16:creationId xmlns:a16="http://schemas.microsoft.com/office/drawing/2014/main" id="{2E1D534C-DF88-AAE2-5159-C230AE192D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navpičnega besedila 2">
            <a:extLst>
              <a:ext uri="{FF2B5EF4-FFF2-40B4-BE49-F238E27FC236}">
                <a16:creationId xmlns:a16="http://schemas.microsoft.com/office/drawing/2014/main" id="{91A38DC3-D0CE-70BB-01FC-8FF95D5D5B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981009D5-6720-5BEE-FDB8-04E5ABC86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C2770CDE-47B4-B3AB-CB4F-C5195CFB9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DED8A891-F905-B66D-F587-D8B8015B04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139001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D9C139E2-7B83-0142-7620-11969CA2E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3879912-FA94-1740-0DA8-16C39DD412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B87D6091-5D29-71E7-709B-E9658D4D0E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2F73F418-F8CC-5032-B120-44E9119939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BABDF4E4-73E4-68C6-C508-46EC7B1181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652131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B11F2596-0EDC-FCC8-A237-568DA0906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09AB6FA5-1EA5-DDD4-1A14-F372D9CE7C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7958E94B-1DB4-24E1-AD40-8461B17A1B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71F49005-7DA5-B9AD-1676-7A673DA2BF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A83F3E74-DA2D-8476-ADD5-D2424878B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4553837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2628FD26-F1B8-A8A9-F8B1-19F6C0ABA4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D58A1BD1-31DA-2145-6EB7-4ED3A24EC4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9810AF56-F8AF-5D9E-A162-98391D3376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5889A25C-4952-191A-B418-30DBE46CD6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DB5D7F05-3809-89EA-CFE5-701CDC001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0D7B2173-E9BE-C5E5-804D-E33D010EF0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7000567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AA063AC9-BB10-AA7C-E31C-A10D32973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5F16DFA0-C481-0672-9DBE-65F69C640F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Označba mesta vsebine 3">
            <a:extLst>
              <a:ext uri="{FF2B5EF4-FFF2-40B4-BE49-F238E27FC236}">
                <a16:creationId xmlns:a16="http://schemas.microsoft.com/office/drawing/2014/main" id="{DF7CA5F7-00FE-AABB-E7C4-974261B582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5" name="Označba mesta besedila 4">
            <a:extLst>
              <a:ext uri="{FF2B5EF4-FFF2-40B4-BE49-F238E27FC236}">
                <a16:creationId xmlns:a16="http://schemas.microsoft.com/office/drawing/2014/main" id="{8528A0D4-5E58-1465-8E80-CD0B9AA11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Označba mesta vsebine 5">
            <a:extLst>
              <a:ext uri="{FF2B5EF4-FFF2-40B4-BE49-F238E27FC236}">
                <a16:creationId xmlns:a16="http://schemas.microsoft.com/office/drawing/2014/main" id="{E7E2F55A-6668-D66E-FB0F-D1298994B77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7" name="Označba mesta datuma 6">
            <a:extLst>
              <a:ext uri="{FF2B5EF4-FFF2-40B4-BE49-F238E27FC236}">
                <a16:creationId xmlns:a16="http://schemas.microsoft.com/office/drawing/2014/main" id="{59AA5C83-A5DA-41E4-80F6-2C02E522BE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8" name="Označba mesta noge 7">
            <a:extLst>
              <a:ext uri="{FF2B5EF4-FFF2-40B4-BE49-F238E27FC236}">
                <a16:creationId xmlns:a16="http://schemas.microsoft.com/office/drawing/2014/main" id="{56C282D2-B351-1A74-3783-D7EC5179A9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9" name="Označba mesta številke diapozitiva 8">
            <a:extLst>
              <a:ext uri="{FF2B5EF4-FFF2-40B4-BE49-F238E27FC236}">
                <a16:creationId xmlns:a16="http://schemas.microsoft.com/office/drawing/2014/main" id="{52489080-BDFC-38FB-DBF7-1A8E3E0B5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016080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CF0CCC3-DF22-A4AC-6E21-5F23412002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datuma 2">
            <a:extLst>
              <a:ext uri="{FF2B5EF4-FFF2-40B4-BE49-F238E27FC236}">
                <a16:creationId xmlns:a16="http://schemas.microsoft.com/office/drawing/2014/main" id="{7003342A-3F60-1EBF-BE25-23F444B3F7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4" name="Označba mesta noge 3">
            <a:extLst>
              <a:ext uri="{FF2B5EF4-FFF2-40B4-BE49-F238E27FC236}">
                <a16:creationId xmlns:a16="http://schemas.microsoft.com/office/drawing/2014/main" id="{290B9EA2-81D0-0639-AD2B-35A2D072F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5" name="Označba mesta številke diapozitiva 4">
            <a:extLst>
              <a:ext uri="{FF2B5EF4-FFF2-40B4-BE49-F238E27FC236}">
                <a16:creationId xmlns:a16="http://schemas.microsoft.com/office/drawing/2014/main" id="{16C31817-C753-C410-C23F-A6467F8889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231744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datuma 1">
            <a:extLst>
              <a:ext uri="{FF2B5EF4-FFF2-40B4-BE49-F238E27FC236}">
                <a16:creationId xmlns:a16="http://schemas.microsoft.com/office/drawing/2014/main" id="{56C4143D-66FE-FD15-9D30-2518858F3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3" name="Označba mesta noge 2">
            <a:extLst>
              <a:ext uri="{FF2B5EF4-FFF2-40B4-BE49-F238E27FC236}">
                <a16:creationId xmlns:a16="http://schemas.microsoft.com/office/drawing/2014/main" id="{CB5415EE-1AC6-EC3D-6722-2E555F8239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4" name="Označba mesta številke diapozitiva 3">
            <a:extLst>
              <a:ext uri="{FF2B5EF4-FFF2-40B4-BE49-F238E27FC236}">
                <a16:creationId xmlns:a16="http://schemas.microsoft.com/office/drawing/2014/main" id="{BA5A9617-AAE7-A550-192B-A6C196716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5795157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ACAEE35-AB4C-10FE-34DA-C54EF65FAA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5F45BAEE-6683-2795-C29D-0E7C127B06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AC964856-E79D-DE22-3426-5DE2660CDD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397A04F9-AEB2-DAE6-A243-D9364ADF4D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6E9D07E7-E96C-3C13-8C91-5A0B0C0D7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043BEEF2-1BA9-425A-BB75-6C6B27C02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30630531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2ABE2B8-58A0-3BF0-A245-4425EDE6A4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slike 2">
            <a:extLst>
              <a:ext uri="{FF2B5EF4-FFF2-40B4-BE49-F238E27FC236}">
                <a16:creationId xmlns:a16="http://schemas.microsoft.com/office/drawing/2014/main" id="{F14E5E72-01F1-407D-6895-9E7C4A9E54D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AU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A3A9E3C-F08C-B481-F54D-DD9D926612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5" name="Označba mesta datuma 4">
            <a:extLst>
              <a:ext uri="{FF2B5EF4-FFF2-40B4-BE49-F238E27FC236}">
                <a16:creationId xmlns:a16="http://schemas.microsoft.com/office/drawing/2014/main" id="{24144122-2B67-A161-5668-676E188A91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6" name="Označba mesta noge 5">
            <a:extLst>
              <a:ext uri="{FF2B5EF4-FFF2-40B4-BE49-F238E27FC236}">
                <a16:creationId xmlns:a16="http://schemas.microsoft.com/office/drawing/2014/main" id="{E7770669-12EB-7175-1700-56BCA0FD5C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AU"/>
          </a:p>
        </p:txBody>
      </p:sp>
      <p:sp>
        <p:nvSpPr>
          <p:cNvPr id="7" name="Označba mesta številke diapozitiva 6">
            <a:extLst>
              <a:ext uri="{FF2B5EF4-FFF2-40B4-BE49-F238E27FC236}">
                <a16:creationId xmlns:a16="http://schemas.microsoft.com/office/drawing/2014/main" id="{B0482325-C9CC-AF87-3F20-B323FF0B11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2063629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značba mesta naslova 1">
            <a:extLst>
              <a:ext uri="{FF2B5EF4-FFF2-40B4-BE49-F238E27FC236}">
                <a16:creationId xmlns:a16="http://schemas.microsoft.com/office/drawing/2014/main" id="{ACDB8C09-F62B-FF6E-05E6-34E10311B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AU"/>
          </a:p>
        </p:txBody>
      </p:sp>
      <p:sp>
        <p:nvSpPr>
          <p:cNvPr id="3" name="Označba mesta besedila 2">
            <a:extLst>
              <a:ext uri="{FF2B5EF4-FFF2-40B4-BE49-F238E27FC236}">
                <a16:creationId xmlns:a16="http://schemas.microsoft.com/office/drawing/2014/main" id="{7AAFB427-57C8-EE5E-BBC4-1477042985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AU"/>
          </a:p>
        </p:txBody>
      </p:sp>
      <p:sp>
        <p:nvSpPr>
          <p:cNvPr id="4" name="Označba mesta datuma 3">
            <a:extLst>
              <a:ext uri="{FF2B5EF4-FFF2-40B4-BE49-F238E27FC236}">
                <a16:creationId xmlns:a16="http://schemas.microsoft.com/office/drawing/2014/main" id="{A5EB222D-41E5-7099-08A9-4BA5611442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3EA58-506D-452B-96B5-82B94B336F8C}" type="datetimeFigureOut">
              <a:rPr lang="en-AU" smtClean="0"/>
              <a:t>29/12/2025</a:t>
            </a:fld>
            <a:endParaRPr lang="en-AU"/>
          </a:p>
        </p:txBody>
      </p:sp>
      <p:sp>
        <p:nvSpPr>
          <p:cNvPr id="5" name="Označba mesta noge 4">
            <a:extLst>
              <a:ext uri="{FF2B5EF4-FFF2-40B4-BE49-F238E27FC236}">
                <a16:creationId xmlns:a16="http://schemas.microsoft.com/office/drawing/2014/main" id="{1EE253B9-881B-AB41-C737-94B663AA8A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AU"/>
          </a:p>
        </p:txBody>
      </p:sp>
      <p:sp>
        <p:nvSpPr>
          <p:cNvPr id="6" name="Označba mesta številke diapozitiva 5">
            <a:extLst>
              <a:ext uri="{FF2B5EF4-FFF2-40B4-BE49-F238E27FC236}">
                <a16:creationId xmlns:a16="http://schemas.microsoft.com/office/drawing/2014/main" id="{69AF3B3C-C595-0CD6-DB0F-4254F23E2E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E45C9-7A8F-4707-AF21-98CE452A518E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8883943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l-SI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31.png"/><Relationship Id="rId4" Type="http://schemas.openxmlformats.org/officeDocument/2006/relationships/image" Target="../media/image3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www.booking.com/Share-XKx1jHg" TargetMode="Externa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3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1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3.jpe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A7F4C5-0D51-C775-E117-9E301D1E856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60576"/>
            <a:ext cx="12220791" cy="7319473"/>
          </a:xfrm>
          <a:prstGeom prst="rect">
            <a:avLst/>
          </a:prstGeom>
        </p:spPr>
      </p:pic>
      <p:sp>
        <p:nvSpPr>
          <p:cNvPr id="2" name="Naslov 1">
            <a:extLst>
              <a:ext uri="{FF2B5EF4-FFF2-40B4-BE49-F238E27FC236}">
                <a16:creationId xmlns:a16="http://schemas.microsoft.com/office/drawing/2014/main" id="{9999F68B-114B-AE78-F9A4-397069206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07380" y="4121776"/>
            <a:ext cx="9144000" cy="1985880"/>
          </a:xfrm>
        </p:spPr>
        <p:txBody>
          <a:bodyPr>
            <a:normAutofit/>
          </a:bodyPr>
          <a:lstStyle/>
          <a:p>
            <a:r>
              <a:rPr lang="sl-SI" sz="8000" b="1" dirty="0">
                <a:solidFill>
                  <a:srgbClr val="C00000"/>
                </a:solidFill>
                <a:latin typeface="+mn-lt"/>
              </a:rPr>
              <a:t>ANDALUZIJA</a:t>
            </a:r>
            <a:endParaRPr lang="en-AU" sz="8000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708163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FB1908-5132-A674-9695-85C8BF0B9B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3AFD4B8-2893-B402-DBE7-2B89EB0B1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9"/>
            <a:ext cx="6662045" cy="152257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Sedmi dan: Sevilla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5B5A07-5E7B-79B3-6391-E5E9D20B0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7877" y="1353312"/>
            <a:ext cx="3812348" cy="3648073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Seville in katedrale, lahko tudi kraljeve palače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Vstopnina katedrala: odrasli 13 eur, dijaki 6 eur, otroci zastonj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Vstopnina palača 15 eur.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Plaza de la Espana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zvečer ogled predstave flamenka – 1 h, 15 – 25 eur</a:t>
            </a:r>
          </a:p>
        </p:txBody>
      </p:sp>
      <p:sp>
        <p:nvSpPr>
          <p:cNvPr id="3" name="AutoShape 6" descr="20 Insider Tips for Visiting the Alhambra Granada [2025]">
            <a:extLst>
              <a:ext uri="{FF2B5EF4-FFF2-40B4-BE49-F238E27FC236}">
                <a16:creationId xmlns:a16="http://schemas.microsoft.com/office/drawing/2014/main" id="{E8AC3471-CE7A-6F83-DE98-3E44FFA946C8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4" name="AutoShape 8" descr="20 Insider Tips for Visiting the Alhambra Granada [2025]">
            <a:extLst>
              <a:ext uri="{FF2B5EF4-FFF2-40B4-BE49-F238E27FC236}">
                <a16:creationId xmlns:a16="http://schemas.microsoft.com/office/drawing/2014/main" id="{1EA9B301-1159-0FB4-AD06-6D35272CA0F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pic>
        <p:nvPicPr>
          <p:cNvPr id="7170" name="Picture 2" descr="Seville | Turismo de la Provincia de Sevilla">
            <a:extLst>
              <a:ext uri="{FF2B5EF4-FFF2-40B4-BE49-F238E27FC236}">
                <a16:creationId xmlns:a16="http://schemas.microsoft.com/office/drawing/2014/main" id="{C8824A82-D1B8-F55B-37FD-A54B7BBD87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71808" y="257532"/>
            <a:ext cx="3386951" cy="253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What to see in Sevilla? 10 place that you should visit">
            <a:extLst>
              <a:ext uri="{FF2B5EF4-FFF2-40B4-BE49-F238E27FC236}">
                <a16:creationId xmlns:a16="http://schemas.microsoft.com/office/drawing/2014/main" id="{1D66B7CD-9CF5-24FB-B682-46F29605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9460" y="257531"/>
            <a:ext cx="3812348" cy="25369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 descr="Seville: see the city of the Guadalquivir: what is there to see in one day  in the capital of Andalucia?">
            <a:extLst>
              <a:ext uri="{FF2B5EF4-FFF2-40B4-BE49-F238E27FC236}">
                <a16:creationId xmlns:a16="http://schemas.microsoft.com/office/drawing/2014/main" id="{B7BB2ACD-1089-69CF-22A0-6DC36D4993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2759" y="2794475"/>
            <a:ext cx="6096000" cy="4000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person in a red dress&#10;&#10;AI-generated content may be incorrect.">
            <a:extLst>
              <a:ext uri="{FF2B5EF4-FFF2-40B4-BE49-F238E27FC236}">
                <a16:creationId xmlns:a16="http://schemas.microsoft.com/office/drawing/2014/main" id="{90D2B567-CDA3-D935-DA24-FA6C4295D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176271" y="3973038"/>
            <a:ext cx="3508979" cy="2767191"/>
          </a:xfrm>
          <a:prstGeom prst="rect">
            <a:avLst/>
          </a:prstGeom>
        </p:spPr>
      </p:pic>
      <p:sp>
        <p:nvSpPr>
          <p:cNvPr id="8" name="Text Placeholder 5">
            <a:extLst>
              <a:ext uri="{FF2B5EF4-FFF2-40B4-BE49-F238E27FC236}">
                <a16:creationId xmlns:a16="http://schemas.microsoft.com/office/drawing/2014/main" id="{A97E89A0-5951-D761-FCB9-457096F994F8}"/>
              </a:ext>
            </a:extLst>
          </p:cNvPr>
          <p:cNvSpPr txBox="1">
            <a:spLocks/>
          </p:cNvSpPr>
          <p:nvPr/>
        </p:nvSpPr>
        <p:spPr>
          <a:xfrm>
            <a:off x="168642" y="4247359"/>
            <a:ext cx="1670609" cy="22140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l-SI" sz="2800" dirty="0">
                <a:latin typeface="+mj-lt"/>
              </a:rPr>
              <a:t>Osmi dan: </a:t>
            </a:r>
          </a:p>
          <a:p>
            <a:r>
              <a:rPr lang="sl-SI" dirty="0"/>
              <a:t>Po zajtrku vožnja do letališča (20 minut), odhod letala ob 9:45, prihod v Monfalcone 12:30.</a:t>
            </a:r>
          </a:p>
        </p:txBody>
      </p:sp>
    </p:spTree>
    <p:extLst>
      <p:ext uri="{BB962C8B-B14F-4D97-AF65-F5344CB8AC3E}">
        <p14:creationId xmlns:p14="http://schemas.microsoft.com/office/powerpoint/2010/main" val="2333524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A7A630-75B6-77EC-2286-92DC9B2055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7F20AD7-D780-2D13-C0F4-8F8EA2604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639" y="120887"/>
            <a:ext cx="8039144" cy="904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3600" dirty="0"/>
              <a:t>Prenočišča</a:t>
            </a:r>
            <a:endParaRPr lang="en-US" sz="3600" dirty="0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2DDF0B2B-25CD-DF84-9BC3-0ED81898CB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0957" y="1105298"/>
            <a:ext cx="7485413" cy="529550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000" dirty="0"/>
              <a:t>3 noči blizu Antequere – hiša 4 – 5 spalnic, 3 kopalnice: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sz="1600" dirty="0"/>
              <a:t>650 eur 15 minut od avtoceste, 2 km makadama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sz="1600" dirty="0"/>
              <a:t>975 eur 5 minut od avtoceste, brez makadama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sl-SI" sz="1600" b="1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1800" dirty="0"/>
              <a:t>2 noči na obali (Marbella) – 2 x apartma s polpenzionom 1040 eur.</a:t>
            </a:r>
            <a:br>
              <a:rPr lang="sl-SI" sz="1800" dirty="0"/>
            </a:br>
            <a:r>
              <a:rPr lang="sl-SI" sz="1800" dirty="0"/>
              <a:t>Rezervirano, lahko odpovem. Plača se na lokaciji.</a:t>
            </a:r>
            <a:br>
              <a:rPr lang="sl-SI" sz="1800" dirty="0"/>
            </a:br>
            <a:r>
              <a:rPr lang="sl-SI" dirty="0">
                <a:hlinkClick r:id="rId2"/>
              </a:rPr>
              <a:t>https://www.booking.com/Share-XKx1jHg</a:t>
            </a:r>
            <a:endParaRPr lang="sl-SI" dirty="0"/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dirty="0"/>
              <a:t>Več vožnje, vidimo obalo in cesto Marbella – Ronda, ki je ena najlepših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dirty="0"/>
              <a:t>Imamo 2 x polpenzion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1800" dirty="0"/>
              <a:t>ALI: 2 noči blizu Ronde – hiša Casa Crisal Arriate 650 eur – 4 spalnice, 2 kopalnici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600" dirty="0"/>
              <a:t>Manj vožnje, več časa za ogled Ronde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600" dirty="0"/>
              <a:t>Nimamo nikoli polpenziona</a:t>
            </a:r>
          </a:p>
          <a:p>
            <a:pPr marL="514350" lvl="1"/>
            <a:endParaRPr lang="sl-SI" sz="1800" dirty="0"/>
          </a:p>
          <a:p>
            <a:pPr marL="342900" indent="-285750">
              <a:buFont typeface="Arial" panose="020B0604020202020204" pitchFamily="34" charset="0"/>
              <a:buChar char="•"/>
            </a:pPr>
            <a:r>
              <a:rPr lang="sl-SI" sz="1800" dirty="0"/>
              <a:t>2 noči Sevilla – hiša pet spalnic, tri kopalnice, parkirišče ni vključeno</a:t>
            </a:r>
            <a:br>
              <a:rPr lang="sl-SI" sz="1800" dirty="0"/>
            </a:br>
            <a:r>
              <a:rPr lang="sl-SI" sz="1800" dirty="0"/>
              <a:t>750 eur – že rezervirano in plačano.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62B28D6-9BA4-ADD0-BDC5-315CD4B510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442" y="120887"/>
            <a:ext cx="4277597" cy="2776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15686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8B824E-BDA6-2D4E-6AEE-81924F3A9DF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68228" y="5106538"/>
            <a:ext cx="1592861" cy="332117"/>
          </a:xfrm>
        </p:spPr>
        <p:txBody>
          <a:bodyPr/>
          <a:lstStyle/>
          <a:p>
            <a:r>
              <a:rPr lang="sl-SI" dirty="0"/>
              <a:t>606 km, 8:45 h</a:t>
            </a:r>
          </a:p>
        </p:txBody>
      </p:sp>
      <p:pic>
        <p:nvPicPr>
          <p:cNvPr id="8" name="Picture 7" descr="A map of the ocean&#10;&#10;AI-generated content may be incorrect.">
            <a:extLst>
              <a:ext uri="{FF2B5EF4-FFF2-40B4-BE49-F238E27FC236}">
                <a16:creationId xmlns:a16="http://schemas.microsoft.com/office/drawing/2014/main" id="{B157E433-8EDB-B8E8-528C-4F23C775A2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19" y="123392"/>
            <a:ext cx="5868372" cy="4550733"/>
          </a:xfrm>
          <a:prstGeom prst="rect">
            <a:avLst/>
          </a:prstGeom>
        </p:spPr>
      </p:pic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2E91678B-4A81-670C-53E8-08E0BCF6277B}"/>
              </a:ext>
            </a:extLst>
          </p:cNvPr>
          <p:cNvSpPr txBox="1">
            <a:spLocks/>
          </p:cNvSpPr>
          <p:nvPr/>
        </p:nvSpPr>
        <p:spPr>
          <a:xfrm>
            <a:off x="230911" y="3786997"/>
            <a:ext cx="1592861" cy="332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l-SI" dirty="0"/>
              <a:t>348 km, 5:15 h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67FFCE-BF2C-1085-BB2D-DB8396CA753D}"/>
              </a:ext>
            </a:extLst>
          </p:cNvPr>
          <p:cNvSpPr>
            <a:spLocks noGrp="1"/>
          </p:cNvSpPr>
          <p:nvPr>
            <p:ph type="pic" idx="1"/>
          </p:nvPr>
        </p:nvSpPr>
        <p:spPr/>
        <p:txBody>
          <a:bodyPr/>
          <a:lstStyle/>
          <a:p>
            <a:endParaRPr lang="sl-SI"/>
          </a:p>
        </p:txBody>
      </p:sp>
      <p:pic>
        <p:nvPicPr>
          <p:cNvPr id="13" name="Picture 12" descr="A map of a country&#10;&#10;AI-generated content may be incorrect.">
            <a:extLst>
              <a:ext uri="{FF2B5EF4-FFF2-40B4-BE49-F238E27FC236}">
                <a16:creationId xmlns:a16="http://schemas.microsoft.com/office/drawing/2014/main" id="{C5F76E2A-9E63-50AE-D9DB-13DCA3354D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392"/>
            <a:ext cx="5865089" cy="4892870"/>
          </a:xfrm>
          <a:prstGeom prst="rect">
            <a:avLst/>
          </a:prstGeom>
        </p:spPr>
      </p:pic>
      <p:pic>
        <p:nvPicPr>
          <p:cNvPr id="15" name="Picture 14" descr="A map of a route&#10;&#10;AI-generated content may be incorrect.">
            <a:extLst>
              <a:ext uri="{FF2B5EF4-FFF2-40B4-BE49-F238E27FC236}">
                <a16:creationId xmlns:a16="http://schemas.microsoft.com/office/drawing/2014/main" id="{5811877A-9AEC-A123-E166-99F4DC446CD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9388" b="16607"/>
          <a:stretch>
            <a:fillRect/>
          </a:stretch>
        </p:blipFill>
        <p:spPr>
          <a:xfrm>
            <a:off x="95519" y="4312741"/>
            <a:ext cx="5814567" cy="2467155"/>
          </a:xfrm>
          <a:prstGeom prst="rect">
            <a:avLst/>
          </a:prstGeom>
        </p:spPr>
      </p:pic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2B4515-7AB7-EB4A-6956-81B6CECD80A4}"/>
              </a:ext>
            </a:extLst>
          </p:cNvPr>
          <p:cNvSpPr txBox="1">
            <a:spLocks/>
          </p:cNvSpPr>
          <p:nvPr/>
        </p:nvSpPr>
        <p:spPr>
          <a:xfrm>
            <a:off x="5910086" y="6318849"/>
            <a:ext cx="4691778" cy="332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sl-SI" dirty="0"/>
              <a:t>V vsakem primeru najprej: 463 km, 5:20 h</a:t>
            </a:r>
          </a:p>
        </p:txBody>
      </p:sp>
    </p:spTree>
    <p:extLst>
      <p:ext uri="{BB962C8B-B14F-4D97-AF65-F5344CB8AC3E}">
        <p14:creationId xmlns:p14="http://schemas.microsoft.com/office/powerpoint/2010/main" val="1800303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476791-111C-AED1-6FC3-6ACD1A141C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569A1A16-873F-FC29-DE7C-730AE1B158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639" y="120887"/>
            <a:ext cx="8039144" cy="90460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3600" dirty="0"/>
              <a:t>Rent a car</a:t>
            </a:r>
            <a:endParaRPr lang="en-US" sz="3600" dirty="0"/>
          </a:p>
        </p:txBody>
      </p:sp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7D165735-05EB-8F7A-1B98-662BFFB933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80956" y="861121"/>
            <a:ext cx="7485413" cy="256787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000" dirty="0"/>
              <a:t>Možnost 1: najem avta sobota – četrtek zvečer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Dodatna vožnja cca 1 uro za voznike + dva prostovoljca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Ni treba plačati parkirnine v Sevilli, v soboto zjutraj lahko gremo pozneje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Parkirnina: 20 - 35 eur / noč, Dodatni dan najema cca 150 eur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Taksi: 28 eur / vožnjo do letališča x 4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sl-SI" sz="2000" dirty="0"/>
              <a:t>Možnost 2: najem avta sobota – sobota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Malo dražja, v četrtek se ne bo treba voziti do letališča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sl-SI" dirty="0"/>
              <a:t>V soboto moramo startati malo prej, da vrnemo avto.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75950A3B-40EA-73FF-9DCC-C64AC0F079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9803831"/>
              </p:ext>
            </p:extLst>
          </p:nvPr>
        </p:nvGraphicFramePr>
        <p:xfrm>
          <a:off x="380956" y="3752982"/>
          <a:ext cx="11268500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1036">
                  <a:extLst>
                    <a:ext uri="{9D8B030D-6E8A-4147-A177-3AD203B41FA5}">
                      <a16:colId xmlns:a16="http://schemas.microsoft.com/office/drawing/2014/main" val="2747756847"/>
                    </a:ext>
                  </a:extLst>
                </a:gridCol>
                <a:gridCol w="2666364">
                  <a:extLst>
                    <a:ext uri="{9D8B030D-6E8A-4147-A177-3AD203B41FA5}">
                      <a16:colId xmlns:a16="http://schemas.microsoft.com/office/drawing/2014/main" val="3568224481"/>
                    </a:ext>
                  </a:extLst>
                </a:gridCol>
                <a:gridCol w="2253700">
                  <a:extLst>
                    <a:ext uri="{9D8B030D-6E8A-4147-A177-3AD203B41FA5}">
                      <a16:colId xmlns:a16="http://schemas.microsoft.com/office/drawing/2014/main" val="1948534312"/>
                    </a:ext>
                  </a:extLst>
                </a:gridCol>
                <a:gridCol w="2253700">
                  <a:extLst>
                    <a:ext uri="{9D8B030D-6E8A-4147-A177-3AD203B41FA5}">
                      <a16:colId xmlns:a16="http://schemas.microsoft.com/office/drawing/2014/main" val="3277040891"/>
                    </a:ext>
                  </a:extLst>
                </a:gridCol>
                <a:gridCol w="2253700">
                  <a:extLst>
                    <a:ext uri="{9D8B030D-6E8A-4147-A177-3AD203B41FA5}">
                      <a16:colId xmlns:a16="http://schemas.microsoft.com/office/drawing/2014/main" val="13553088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Podjetje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Avto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Cena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Polog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Odbitna franšiza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53302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Record Go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Toyota Proace Verso VX 8 sedežev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460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0 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935164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Alouicoche </a:t>
                      </a:r>
                      <a:br>
                        <a:rPr lang="sl-SI" dirty="0"/>
                      </a:br>
                      <a:r>
                        <a:rPr lang="sl-SI" dirty="0"/>
                        <a:t>Meet &amp; Greet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Opel Zafira</a:t>
                      </a:r>
                      <a:br>
                        <a:rPr lang="sl-SI" dirty="0"/>
                      </a:br>
                      <a:r>
                        <a:rPr lang="sl-SI" dirty="0"/>
                        <a:t>7 sedežev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370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200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0 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93775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Hertz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Renault Espace – ne najde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317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1000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3630 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01894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Sixt 2100 km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Berlingo 7 sedežev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429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676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1700 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888778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Budget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Seat Tarraco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465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200 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3810 EUR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5886494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6465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7D1E2-8103-CDDC-805B-872C16EEF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458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sl-SI" sz="30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Stroški</a:t>
            </a:r>
            <a:endParaRPr lang="en-US" sz="30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graphicFrame>
        <p:nvGraphicFramePr>
          <p:cNvPr id="3" name="Tabela 2">
            <a:extLst>
              <a:ext uri="{FF2B5EF4-FFF2-40B4-BE49-F238E27FC236}">
                <a16:creationId xmlns:a16="http://schemas.microsoft.com/office/drawing/2014/main" id="{5570ADEA-F23F-D300-FD6B-7AF1AE4817E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9127301"/>
              </p:ext>
            </p:extLst>
          </p:nvPr>
        </p:nvGraphicFramePr>
        <p:xfrm>
          <a:off x="916264" y="979714"/>
          <a:ext cx="7079066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9533">
                  <a:extLst>
                    <a:ext uri="{9D8B030D-6E8A-4147-A177-3AD203B41FA5}">
                      <a16:colId xmlns:a16="http://schemas.microsoft.com/office/drawing/2014/main" val="1536555455"/>
                    </a:ext>
                  </a:extLst>
                </a:gridCol>
                <a:gridCol w="3539533">
                  <a:extLst>
                    <a:ext uri="{9D8B030D-6E8A-4147-A177-3AD203B41FA5}">
                      <a16:colId xmlns:a16="http://schemas.microsoft.com/office/drawing/2014/main" val="39694674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Opis postavke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Na osebo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434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Letalo – ročna prtljaga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170 eur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6693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Prenočišče **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260 eur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5633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Vstopnine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82 – 135 eur odrasli*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877323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Najem avtomobila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50 eur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6313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Hrana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100 eur ***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656576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Cestnine in bencin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20 eur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58742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l-SI" dirty="0"/>
                        <a:t>Skupaj</a:t>
                      </a:r>
                      <a:endParaRPr lang="en-AU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l-SI" dirty="0"/>
                        <a:t>Cca 735 eur****</a:t>
                      </a:r>
                      <a:endParaRPr lang="en-AU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092656"/>
                  </a:ext>
                </a:extLst>
              </a:tr>
            </a:tbl>
          </a:graphicData>
        </a:graphic>
      </p:graphicFrame>
      <p:sp>
        <p:nvSpPr>
          <p:cNvPr id="4" name="Text Placeholder 5">
            <a:extLst>
              <a:ext uri="{FF2B5EF4-FFF2-40B4-BE49-F238E27FC236}">
                <a16:creationId xmlns:a16="http://schemas.microsoft.com/office/drawing/2014/main" id="{B0C02A25-7A8D-AA1B-7A57-4E9AF5903DED}"/>
              </a:ext>
            </a:extLst>
          </p:cNvPr>
          <p:cNvSpPr txBox="1">
            <a:spLocks/>
          </p:cNvSpPr>
          <p:nvPr/>
        </p:nvSpPr>
        <p:spPr>
          <a:xfrm>
            <a:off x="559151" y="4316639"/>
            <a:ext cx="4611055" cy="35475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sl-SI" sz="1600" dirty="0"/>
              <a:t>Najem avta</a:t>
            </a:r>
          </a:p>
          <a:p>
            <a:pPr marL="285750" indent="-285750"/>
            <a:r>
              <a:rPr lang="sl-SI" sz="1600" dirty="0"/>
              <a:t>Seat Leon: 143 eur</a:t>
            </a:r>
          </a:p>
          <a:p>
            <a:pPr marL="285750" indent="-285750"/>
            <a:r>
              <a:rPr lang="sl-SI" sz="1600" dirty="0"/>
              <a:t>Škoda Kodiaq 5 + 2: 230 eur</a:t>
            </a:r>
          </a:p>
          <a:p>
            <a:pPr marL="285750" indent="-285750"/>
            <a:r>
              <a:rPr lang="sl-SI" sz="1600" dirty="0"/>
              <a:t>Citroen C4 Grand Picasso: 385 eur</a:t>
            </a:r>
          </a:p>
          <a:p>
            <a:pPr marL="285750" indent="-285750"/>
            <a:r>
              <a:rPr lang="sl-SI" sz="1600" dirty="0"/>
              <a:t>Berlingo 7 sedežev 290 eur</a:t>
            </a:r>
          </a:p>
          <a:p>
            <a:pPr marL="285750" indent="-285750"/>
            <a:r>
              <a:rPr lang="sl-SI" sz="1600" dirty="0"/>
              <a:t>Opel Zafira 430 eur, samo 200 eur deposita</a:t>
            </a:r>
          </a:p>
        </p:txBody>
      </p:sp>
      <p:sp>
        <p:nvSpPr>
          <p:cNvPr id="5" name="Text Placeholder 5">
            <a:extLst>
              <a:ext uri="{FF2B5EF4-FFF2-40B4-BE49-F238E27FC236}">
                <a16:creationId xmlns:a16="http://schemas.microsoft.com/office/drawing/2014/main" id="{54A6F411-404E-04E4-539F-88D3D6B985A6}"/>
              </a:ext>
            </a:extLst>
          </p:cNvPr>
          <p:cNvSpPr txBox="1">
            <a:spLocks/>
          </p:cNvSpPr>
          <p:nvPr/>
        </p:nvSpPr>
        <p:spPr>
          <a:xfrm>
            <a:off x="5095544" y="4316639"/>
            <a:ext cx="6347275" cy="3547587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sl-SI" sz="1600" dirty="0"/>
            </a:br>
            <a:r>
              <a:rPr lang="sl-SI" sz="1600" dirty="0"/>
              <a:t> *Otroci / mladina imajo praviloma cenejše vstopnice – piše pri posameznih ogledih.</a:t>
            </a:r>
          </a:p>
          <a:p>
            <a:pPr marL="0" indent="0">
              <a:buNone/>
            </a:pPr>
            <a:r>
              <a:rPr lang="sl-SI" sz="1600" dirty="0"/>
              <a:t>** 4 x polpenzion, 3 * najem apartmaja  </a:t>
            </a:r>
            <a:br>
              <a:rPr lang="sl-SI" sz="1600" dirty="0"/>
            </a:br>
            <a:r>
              <a:rPr lang="sl-SI" sz="1600" dirty="0"/>
              <a:t>*** ocena za enega res lačnega fanta </a:t>
            </a:r>
            <a:r>
              <a:rPr lang="sl-SI" sz="1600" dirty="0">
                <a:sym typeface="Wingdings" panose="05000000000000000000" pitchFamily="2" charset="2"/>
              </a:rPr>
              <a:t></a:t>
            </a:r>
            <a:br>
              <a:rPr lang="sl-SI" sz="1600" dirty="0">
                <a:sym typeface="Wingdings" panose="05000000000000000000" pitchFamily="2" charset="2"/>
              </a:rPr>
            </a:br>
            <a:r>
              <a:rPr lang="sl-SI" sz="1600" dirty="0">
                <a:sym typeface="Wingdings" panose="05000000000000000000" pitchFamily="2" charset="2"/>
              </a:rPr>
              <a:t>**** vzela sem maksimalne številke</a:t>
            </a:r>
            <a:endParaRPr lang="sl-SI" sz="1600" dirty="0"/>
          </a:p>
          <a:p>
            <a:endParaRPr lang="sl-SI" sz="1600" dirty="0"/>
          </a:p>
        </p:txBody>
      </p:sp>
    </p:spTree>
    <p:extLst>
      <p:ext uri="{BB962C8B-B14F-4D97-AF65-F5344CB8AC3E}">
        <p14:creationId xmlns:p14="http://schemas.microsoft.com/office/powerpoint/2010/main" val="3314850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25CB3E6-994D-5868-85FE-D8E33A961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EFD40F7F-259D-DF23-0396-7C2DBB52B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668" y="3833048"/>
            <a:ext cx="2401020" cy="245268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3600" dirty="0"/>
              <a:t>14.2</a:t>
            </a:r>
            <a:r>
              <a:rPr lang="en-US" sz="3600" dirty="0"/>
              <a:t>.202</a:t>
            </a:r>
            <a:r>
              <a:rPr lang="sl-SI" sz="3600" dirty="0"/>
              <a:t>5</a:t>
            </a:r>
            <a:r>
              <a:rPr lang="en-US" sz="3600" dirty="0"/>
              <a:t> –</a:t>
            </a:r>
            <a:r>
              <a:rPr lang="sl-SI" sz="3600" dirty="0"/>
              <a:t>21.2.2025,</a:t>
            </a:r>
            <a:br>
              <a:rPr lang="sl-SI" sz="3600" dirty="0"/>
            </a:br>
            <a:r>
              <a:rPr lang="sl-SI" sz="3600" dirty="0"/>
              <a:t>7 noči</a:t>
            </a:r>
            <a:endParaRPr lang="en-US" sz="3600" dirty="0"/>
          </a:p>
        </p:txBody>
      </p:sp>
      <p:pic>
        <p:nvPicPr>
          <p:cNvPr id="6" name="Slika 5">
            <a:extLst>
              <a:ext uri="{FF2B5EF4-FFF2-40B4-BE49-F238E27FC236}">
                <a16:creationId xmlns:a16="http://schemas.microsoft.com/office/drawing/2014/main" id="{AEE0DE3D-B676-6F29-A124-956EA950608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936" b="15903"/>
          <a:stretch/>
        </p:blipFill>
        <p:spPr>
          <a:xfrm>
            <a:off x="20" y="10"/>
            <a:ext cx="12191980" cy="3710603"/>
          </a:xfrm>
          <a:custGeom>
            <a:avLst/>
            <a:gdLst/>
            <a:ahLst/>
            <a:cxnLst/>
            <a:rect l="l" t="t" r="r" b="b"/>
            <a:pathLst>
              <a:path w="12192000" h="3692092">
                <a:moveTo>
                  <a:pt x="0" y="0"/>
                </a:moveTo>
                <a:lnTo>
                  <a:pt x="12192000" y="0"/>
                </a:lnTo>
                <a:lnTo>
                  <a:pt x="12192000" y="3504824"/>
                </a:lnTo>
                <a:lnTo>
                  <a:pt x="12024691" y="3517794"/>
                </a:lnTo>
                <a:cubicBezTo>
                  <a:pt x="8077523" y="3783195"/>
                  <a:pt x="4094678" y="3026959"/>
                  <a:pt x="160485" y="3663863"/>
                </a:cubicBezTo>
                <a:lnTo>
                  <a:pt x="0" y="3692092"/>
                </a:lnTo>
                <a:close/>
              </a:path>
            </a:pathLst>
          </a:custGeom>
        </p:spPr>
      </p:pic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1A5714E9-F0F1-263C-598B-F5F0CF2D22C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924356" y="3502325"/>
            <a:ext cx="9005976" cy="34419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Let z Ryanairom iz Trsta ob 6:05, na letališču ob 5:00, odhod 4:20. Let traja 3 ure.</a:t>
            </a:r>
            <a:endParaRPr lang="en-US" sz="2000" dirty="0"/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Ryanair aplikacija po trije skupaj – check in en dan prej.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Prtljaga – dva kosa, nobenih dodatnih torbic: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800" dirty="0"/>
              <a:t>Mali nahrbtnik (40 x 30 x 20 cm)  - dokumenti, vrednejši predmeti, vsa elektronika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800" dirty="0"/>
              <a:t>Mali kovček (55 x 40 x 20 cm, max 10 kg) 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800" dirty="0"/>
              <a:t>Vse tekočine, paste, geli do 100 ml ... v plastično vrečko z zaporo volumna do 1l, ena na osebo. S sabo imamo lahko prazno posodo za vodo, ki jo napolnimo pred letom.</a:t>
            </a:r>
          </a:p>
          <a:p>
            <a:pPr marL="742950" lvl="1" indent="-228600">
              <a:buFont typeface="Arial" panose="020B0604020202020204" pitchFamily="34" charset="0"/>
              <a:buChar char="•"/>
            </a:pPr>
            <a:r>
              <a:rPr lang="sl-SI" sz="1800" dirty="0"/>
              <a:t>Prepovedano: rezila dolžine &gt; 5 cm, gole britvice, tekočine &gt; 100 ml, vplinjač lahko en/osebo, mora biti v žepu.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200" dirty="0"/>
              <a:t>Časovne razlike ni (so pa vzhodi in zahodi poznejši).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09323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2639FB-7097-8DAC-83EF-7031973333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značba mesta besedila 3">
            <a:extLst>
              <a:ext uri="{FF2B5EF4-FFF2-40B4-BE49-F238E27FC236}">
                <a16:creationId xmlns:a16="http://schemas.microsoft.com/office/drawing/2014/main" id="{F5E560BC-E227-9CE9-FFC7-834901961E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0720" y="276044"/>
            <a:ext cx="6123892" cy="489946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57150"/>
            <a:r>
              <a:rPr lang="sl-SI" sz="2000" dirty="0"/>
              <a:t>Priporočila za prtljago: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Nahrbtnik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Torbico za okrog pasu lahko pospravite noter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Posoda za vodo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Lahka bunda ali vetrovka, po možnosti nepremočljiva s kapuco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Dežnik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Udobni nedrseči čevlji, dodatni par čevljev, copati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Udobna večplastna oblačila.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Malo bomo v naravi, malo v mestu.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r>
              <a:rPr lang="sl-SI" sz="2000" dirty="0"/>
              <a:t>Daljnogled?</a:t>
            </a:r>
          </a:p>
          <a:p>
            <a:pPr marL="285750" indent="-2286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pic>
        <p:nvPicPr>
          <p:cNvPr id="5" name="Picture 4" descr="A blue backpack and luggage">
            <a:extLst>
              <a:ext uri="{FF2B5EF4-FFF2-40B4-BE49-F238E27FC236}">
                <a16:creationId xmlns:a16="http://schemas.microsoft.com/office/drawing/2014/main" id="{A9B9905C-5772-6F60-2DA5-15FF8FA251C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135" t="5932" r="3932" b="7352"/>
          <a:stretch>
            <a:fillRect/>
          </a:stretch>
        </p:blipFill>
        <p:spPr>
          <a:xfrm>
            <a:off x="131065" y="109037"/>
            <a:ext cx="5172455" cy="4286898"/>
          </a:xfrm>
          <a:prstGeom prst="rect">
            <a:avLst/>
          </a:prstGeom>
        </p:spPr>
      </p:pic>
      <p:sp>
        <p:nvSpPr>
          <p:cNvPr id="8" name="Title 7">
            <a:extLst>
              <a:ext uri="{FF2B5EF4-FFF2-40B4-BE49-F238E27FC236}">
                <a16:creationId xmlns:a16="http://schemas.microsoft.com/office/drawing/2014/main" id="{8E24E058-BFEC-0CF2-6D7C-08F097D3C5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</a:t>
            </a:r>
          </a:p>
        </p:txBody>
      </p:sp>
      <p:sp>
        <p:nvSpPr>
          <p:cNvPr id="11" name="Označba mesta besedila 3">
            <a:extLst>
              <a:ext uri="{FF2B5EF4-FFF2-40B4-BE49-F238E27FC236}">
                <a16:creationId xmlns:a16="http://schemas.microsoft.com/office/drawing/2014/main" id="{CE59325B-0D50-64AC-0930-98C74CD50132}"/>
              </a:ext>
            </a:extLst>
          </p:cNvPr>
          <p:cNvSpPr txBox="1">
            <a:spLocks/>
          </p:cNvSpPr>
          <p:nvPr/>
        </p:nvSpPr>
        <p:spPr>
          <a:xfrm>
            <a:off x="225552" y="4744098"/>
            <a:ext cx="4546473" cy="20044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57150"/>
            <a:r>
              <a:rPr lang="sl-SI" sz="2200" dirty="0"/>
              <a:t>Pričakovani vremenski pogoji:</a:t>
            </a:r>
          </a:p>
          <a:p>
            <a:pPr marL="400050" indent="-342900">
              <a:buFont typeface="Arial" panose="020B0604020202020204" pitchFamily="34" charset="0"/>
              <a:buChar char="•"/>
            </a:pPr>
            <a:r>
              <a:rPr lang="sl-SI" sz="2200" dirty="0"/>
              <a:t>Obala, Sevilla: podnevi 15°C – 20°C, ponoči 7°C – 12°C</a:t>
            </a:r>
          </a:p>
          <a:p>
            <a:pPr marL="400050" indent="-342900">
              <a:buFont typeface="Arial" panose="020B0604020202020204" pitchFamily="34" charset="0"/>
              <a:buChar char="•"/>
            </a:pPr>
            <a:r>
              <a:rPr lang="sl-SI" sz="2200" dirty="0"/>
              <a:t>Notranjost: podnevi 10°C – 15°C, ponoči 2°C – 7°C</a:t>
            </a:r>
          </a:p>
          <a:p>
            <a:pPr marL="400050" indent="-342900">
              <a:buFont typeface="Arial" panose="020B0604020202020204" pitchFamily="34" charset="0"/>
              <a:buChar char="•"/>
            </a:pPr>
            <a:r>
              <a:rPr lang="sl-SI" sz="2200" dirty="0"/>
              <a:t>Veter, možne plohe</a:t>
            </a:r>
          </a:p>
        </p:txBody>
      </p:sp>
      <p:pic>
        <p:nvPicPr>
          <p:cNvPr id="13" name="Picture 12" descr="A bright sun in the sky&#10;&#10;AI-generated content may be incorrect.">
            <a:extLst>
              <a:ext uri="{FF2B5EF4-FFF2-40B4-BE49-F238E27FC236}">
                <a16:creationId xmlns:a16="http://schemas.microsoft.com/office/drawing/2014/main" id="{6DE47D68-5BD7-CEDB-9BF2-27C734F3B8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4602" y="4855464"/>
            <a:ext cx="2797398" cy="1893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0940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3C210E6-A35A-4F68-8D60-801A019C75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AC0D06B0-F19C-459E-B221-A34B506FB5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45815" cy="6858000"/>
          </a:xfrm>
          <a:custGeom>
            <a:avLst/>
            <a:gdLst>
              <a:gd name="connsiteX0" fmla="*/ 0 w 3945815"/>
              <a:gd name="connsiteY0" fmla="*/ 0 h 6858000"/>
              <a:gd name="connsiteX1" fmla="*/ 3138662 w 3945815"/>
              <a:gd name="connsiteY1" fmla="*/ 0 h 6858000"/>
              <a:gd name="connsiteX2" fmla="*/ 3275260 w 3945815"/>
              <a:gd name="connsiteY2" fmla="*/ 267438 h 6858000"/>
              <a:gd name="connsiteX3" fmla="*/ 3945815 w 3945815"/>
              <a:gd name="connsiteY3" fmla="*/ 3481388 h 6858000"/>
              <a:gd name="connsiteX4" fmla="*/ 3275260 w 3945815"/>
              <a:gd name="connsiteY4" fmla="*/ 6695338 h 6858000"/>
              <a:gd name="connsiteX5" fmla="*/ 3192177 w 3945815"/>
              <a:gd name="connsiteY5" fmla="*/ 6858000 h 6858000"/>
              <a:gd name="connsiteX6" fmla="*/ 0 w 3945815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45815" h="6858000">
                <a:moveTo>
                  <a:pt x="0" y="0"/>
                </a:moveTo>
                <a:lnTo>
                  <a:pt x="3138662" y="0"/>
                </a:lnTo>
                <a:lnTo>
                  <a:pt x="3275260" y="267438"/>
                </a:lnTo>
                <a:cubicBezTo>
                  <a:pt x="3698614" y="1184879"/>
                  <a:pt x="3945815" y="2290869"/>
                  <a:pt x="3945815" y="3481388"/>
                </a:cubicBezTo>
                <a:cubicBezTo>
                  <a:pt x="3945815" y="4671908"/>
                  <a:pt x="3698614" y="5777898"/>
                  <a:pt x="3275260" y="6695338"/>
                </a:cubicBezTo>
                <a:lnTo>
                  <a:pt x="319217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4" name="Freeform: Shape 23">
            <a:extLst>
              <a:ext uri="{FF2B5EF4-FFF2-40B4-BE49-F238E27FC236}">
                <a16:creationId xmlns:a16="http://schemas.microsoft.com/office/drawing/2014/main" id="{345B26DA-1C6B-4C66-81C9-9C1877FC2D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936670" cy="6858000"/>
          </a:xfrm>
          <a:custGeom>
            <a:avLst/>
            <a:gdLst>
              <a:gd name="connsiteX0" fmla="*/ 0 w 3936670"/>
              <a:gd name="connsiteY0" fmla="*/ 0 h 6858000"/>
              <a:gd name="connsiteX1" fmla="*/ 3129517 w 3936670"/>
              <a:gd name="connsiteY1" fmla="*/ 0 h 6858000"/>
              <a:gd name="connsiteX2" fmla="*/ 3266115 w 3936670"/>
              <a:gd name="connsiteY2" fmla="*/ 267438 h 6858000"/>
              <a:gd name="connsiteX3" fmla="*/ 3936670 w 3936670"/>
              <a:gd name="connsiteY3" fmla="*/ 3481388 h 6858000"/>
              <a:gd name="connsiteX4" fmla="*/ 3266115 w 3936670"/>
              <a:gd name="connsiteY4" fmla="*/ 6695338 h 6858000"/>
              <a:gd name="connsiteX5" fmla="*/ 3183032 w 3936670"/>
              <a:gd name="connsiteY5" fmla="*/ 6858000 h 6858000"/>
              <a:gd name="connsiteX6" fmla="*/ 0 w 3936670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36670" h="6858000">
                <a:moveTo>
                  <a:pt x="0" y="0"/>
                </a:moveTo>
                <a:lnTo>
                  <a:pt x="3129517" y="0"/>
                </a:lnTo>
                <a:lnTo>
                  <a:pt x="3266115" y="267438"/>
                </a:lnTo>
                <a:cubicBezTo>
                  <a:pt x="3689469" y="1184879"/>
                  <a:pt x="3936670" y="2290869"/>
                  <a:pt x="3936670" y="3481388"/>
                </a:cubicBezTo>
                <a:cubicBezTo>
                  <a:pt x="3936670" y="4671908"/>
                  <a:pt x="3689469" y="5777898"/>
                  <a:pt x="3266115" y="6695338"/>
                </a:cubicBezTo>
                <a:lnTo>
                  <a:pt x="3183032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4F77D1E2-8103-CDDC-805B-872C16EEF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6" y="167578"/>
            <a:ext cx="5647944" cy="18437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Prvi dan: Cordoba 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8DE6C44-43F8-4DE4-AB81-66853FFEA0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005840"/>
            <a:ext cx="128016" cy="65390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2409529B-9B56-4F10-BE4D-F934DB89E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38912" y="2089941"/>
            <a:ext cx="2834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9150FA52-2AE6-C9A6-2728-266B7993C7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66928" y="1480356"/>
            <a:ext cx="6631915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Prihod v Sevillo ob 9h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Najem avtomobilov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do Antequere cca 3 ure z vmesnim postankom v Cordobi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mošeje – katedrale: odrasli 13 eur, dijaki 10 eur, otroci 7 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Sprehod po mestu, glede na datum mogoče ujamemo karneval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Obrtniki, izdelovalci keramike: Zoco municipal de Artesania</a:t>
            </a:r>
          </a:p>
        </p:txBody>
      </p:sp>
      <p:pic>
        <p:nvPicPr>
          <p:cNvPr id="1026" name="Picture 2" descr="Mezquita de Córdoba. Información y Entradas a la Mezquita Catedral de  Córdoba.">
            <a:extLst>
              <a:ext uri="{FF2B5EF4-FFF2-40B4-BE49-F238E27FC236}">
                <a16:creationId xmlns:a16="http://schemas.microsoft.com/office/drawing/2014/main" id="{6F401857-E1AE-DF4E-B020-4B40772B5E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47992" y="242106"/>
            <a:ext cx="4694859" cy="32638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ightseeing in Cordoba. What to see | spain.info">
            <a:extLst>
              <a:ext uri="{FF2B5EF4-FFF2-40B4-BE49-F238E27FC236}">
                <a16:creationId xmlns:a16="http://schemas.microsoft.com/office/drawing/2014/main" id="{CFC197EB-C808-8559-373A-219AD3696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3767" y="3505912"/>
            <a:ext cx="7449084" cy="3352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6" name="Picture 10" descr="Malaga Carnival 2025: everything you need to know | Cargest">
            <a:extLst>
              <a:ext uri="{FF2B5EF4-FFF2-40B4-BE49-F238E27FC236}">
                <a16:creationId xmlns:a16="http://schemas.microsoft.com/office/drawing/2014/main" id="{7E63FD08-D0A7-9566-654A-0CED14E2C9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9149" y="4374135"/>
            <a:ext cx="4435473" cy="24838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78356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98CD8-2750-52C2-E9B8-ED5F212487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6F9940F2-05CF-9D23-A5FE-51133ECCE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8"/>
            <a:ext cx="6662045" cy="18437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Drugi dan: El Caminito del Rey 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A796212-25B3-5F03-B5C8-50E310FF6A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8420" y="1480356"/>
            <a:ext cx="3932237" cy="3811588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do El Chorro cca 1:15 h v eno smer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Hoja skozi sotesko El Caminito Del Rey – 3 – 4 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Vstopnica 10 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Postanek pri jezeru Fuente de Piedra – mogoče vidimo plamence – odvisno od vremena.</a:t>
            </a:r>
          </a:p>
        </p:txBody>
      </p:sp>
      <p:pic>
        <p:nvPicPr>
          <p:cNvPr id="2056" name="Picture 8" descr="Caminito del Rey Tickets | Day trips &amp; Last-Minute Deals">
            <a:extLst>
              <a:ext uri="{FF2B5EF4-FFF2-40B4-BE49-F238E27FC236}">
                <a16:creationId xmlns:a16="http://schemas.microsoft.com/office/drawing/2014/main" id="{6842A39B-5F7C-580A-2F34-870ED83073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936638"/>
            <a:ext cx="5963152" cy="37302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Fotografija 1 podjetja 4">
            <a:extLst>
              <a:ext uri="{FF2B5EF4-FFF2-40B4-BE49-F238E27FC236}">
                <a16:creationId xmlns:a16="http://schemas.microsoft.com/office/drawing/2014/main" id="{E295E9F0-95AC-40BF-DB24-DB913CE724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96927" y="88108"/>
            <a:ext cx="2465074" cy="28485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Fuente de Piedra: qué ver y hacer | Hotel La Garganta">
            <a:extLst>
              <a:ext uri="{FF2B5EF4-FFF2-40B4-BE49-F238E27FC236}">
                <a16:creationId xmlns:a16="http://schemas.microsoft.com/office/drawing/2014/main" id="{7B52446D-D47E-7DBB-1AF3-591F0C0896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0834" y="4529270"/>
            <a:ext cx="3212317" cy="213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Fuente de piedra - Pueblos Mágicos">
            <a:extLst>
              <a:ext uri="{FF2B5EF4-FFF2-40B4-BE49-F238E27FC236}">
                <a16:creationId xmlns:a16="http://schemas.microsoft.com/office/drawing/2014/main" id="{B8A80D1F-0F37-74B3-E7C1-2634C88B1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74277" y="4529270"/>
            <a:ext cx="3075017" cy="2137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915568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F6617-7213-17E4-2562-8E9129E7BC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8B36E727-B701-C4A5-4235-35C9C0FC2A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8"/>
            <a:ext cx="6662045" cy="18437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Tretji dan: Granada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FB55AFE-7E52-4789-AE27-A8A8DB1C6F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8055" y="1453799"/>
            <a:ext cx="5489136" cy="35475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do Granade cca 1 h v eno smer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trdnjave Alhambe in vrtov (8:30 – 18h)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Vstopnica odrasli 22,3 eur, do 16 let 14,85 eur, do 12 let zastonj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mesta Granada</a:t>
            </a:r>
          </a:p>
        </p:txBody>
      </p:sp>
      <p:pic>
        <p:nvPicPr>
          <p:cNvPr id="3074" name="Picture 2" descr="Sightseeing in Granada. What to visit | spain.info">
            <a:extLst>
              <a:ext uri="{FF2B5EF4-FFF2-40B4-BE49-F238E27FC236}">
                <a16:creationId xmlns:a16="http://schemas.microsoft.com/office/drawing/2014/main" id="{AE5D04C2-CD79-ABEE-CF1C-2B89C5EF4D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56419" y="2646586"/>
            <a:ext cx="6074636" cy="40497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ecommendations for visiting the Alhambra in Granada | spain.info">
            <a:extLst>
              <a:ext uri="{FF2B5EF4-FFF2-40B4-BE49-F238E27FC236}">
                <a16:creationId xmlns:a16="http://schemas.microsoft.com/office/drawing/2014/main" id="{8B064621-471B-8DAF-61E4-8654D3AEED5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20015" y="150057"/>
            <a:ext cx="2511040" cy="2511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AutoShape 6" descr="20 Insider Tips for Visiting the Alhambra Granada [2025]">
            <a:extLst>
              <a:ext uri="{FF2B5EF4-FFF2-40B4-BE49-F238E27FC236}">
                <a16:creationId xmlns:a16="http://schemas.microsoft.com/office/drawing/2014/main" id="{58CD60F9-8B6D-BD36-3FA0-89CA50C05C76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4" name="AutoShape 8" descr="20 Insider Tips for Visiting the Alhambra Granada [2025]">
            <a:extLst>
              <a:ext uri="{FF2B5EF4-FFF2-40B4-BE49-F238E27FC236}">
                <a16:creationId xmlns:a16="http://schemas.microsoft.com/office/drawing/2014/main" id="{0DE217E4-33E6-359B-22D7-56E0DCA97C0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pic>
        <p:nvPicPr>
          <p:cNvPr id="3082" name="Picture 10" descr="History of the Alhambra: Uncover the mystical past of the palace">
            <a:extLst>
              <a:ext uri="{FF2B5EF4-FFF2-40B4-BE49-F238E27FC236}">
                <a16:creationId xmlns:a16="http://schemas.microsoft.com/office/drawing/2014/main" id="{9C72BE5B-9367-5974-4B0D-C2B8E70AB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2291" y="3413822"/>
            <a:ext cx="4914900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141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A78E82-D361-C286-6270-E88A15C9C3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3D341C5C-87D8-F7C3-6E7E-996918A35E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8"/>
            <a:ext cx="6662045" cy="1843785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Četrti dan: Antequera in EL Torcal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0052617-5457-EFF2-0BBF-01BA484E58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7875" y="1453798"/>
            <a:ext cx="6310805" cy="35475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 celem dnevu cca 2 uri vožnje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Odvisno od vremena – Ogled narodnega parka El Torcal – sprehod do 1 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grobnic – dolmenov v Antequeri (torek – petek 9h – 17:30 Menga, Viera, El Romeral – zastonj, starost 5500 let)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Malage (muzej Picasso) – izbirno, lahko tudi poležavanje na plaži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do Marbele večerja</a:t>
            </a:r>
          </a:p>
        </p:txBody>
      </p:sp>
      <p:sp>
        <p:nvSpPr>
          <p:cNvPr id="3" name="AutoShape 6" descr="20 Insider Tips for Visiting the Alhambra Granada [2025]">
            <a:extLst>
              <a:ext uri="{FF2B5EF4-FFF2-40B4-BE49-F238E27FC236}">
                <a16:creationId xmlns:a16="http://schemas.microsoft.com/office/drawing/2014/main" id="{FA0F9DB2-B10C-2116-8F01-A8660CF52A5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4" name="AutoShape 8" descr="20 Insider Tips for Visiting the Alhambra Granada [2025]">
            <a:extLst>
              <a:ext uri="{FF2B5EF4-FFF2-40B4-BE49-F238E27FC236}">
                <a16:creationId xmlns:a16="http://schemas.microsoft.com/office/drawing/2014/main" id="{1A6401A3-889F-C660-028C-4B99D0D47603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pic>
        <p:nvPicPr>
          <p:cNvPr id="4098" name="Picture 2" descr="Torcal de Antequera Natural Park | CarGest">
            <a:extLst>
              <a:ext uri="{FF2B5EF4-FFF2-40B4-BE49-F238E27FC236}">
                <a16:creationId xmlns:a16="http://schemas.microsoft.com/office/drawing/2014/main" id="{F3CE6B8A-3D8F-4D7C-0264-8385E40410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22954" y="325438"/>
            <a:ext cx="4997261" cy="3103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Tornillo de El Torcal Natural Monument - Nature and active tourism - Visit  Costa del Sol - Costa del Sol Málaga">
            <a:extLst>
              <a:ext uri="{FF2B5EF4-FFF2-40B4-BE49-F238E27FC236}">
                <a16:creationId xmlns:a16="http://schemas.microsoft.com/office/drawing/2014/main" id="{3FF8097B-BD46-805D-0A54-2177C35961B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86992" y="3429000"/>
            <a:ext cx="3028950" cy="15144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Viera Dolmen in Antequera | spain.info">
            <a:extLst>
              <a:ext uri="{FF2B5EF4-FFF2-40B4-BE49-F238E27FC236}">
                <a16:creationId xmlns:a16="http://schemas.microsoft.com/office/drawing/2014/main" id="{723ED286-CB56-B9A4-115B-F09BA759D0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8307" y="4943475"/>
            <a:ext cx="4107635" cy="18392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4" name="Picture 8" descr="Dolmen de Viera">
            <a:extLst>
              <a:ext uri="{FF2B5EF4-FFF2-40B4-BE49-F238E27FC236}">
                <a16:creationId xmlns:a16="http://schemas.microsoft.com/office/drawing/2014/main" id="{1DDB8E3D-9E26-22E4-FF89-C7469B51EB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0583" y="4607344"/>
            <a:ext cx="3267724" cy="21753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8" name="Picture 12" descr="Cool facts about Malaga you'd love to know · Coeo House">
            <a:extLst>
              <a:ext uri="{FF2B5EF4-FFF2-40B4-BE49-F238E27FC236}">
                <a16:creationId xmlns:a16="http://schemas.microsoft.com/office/drawing/2014/main" id="{4102E3D9-94DE-D410-D219-5017A00468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949" y="4052113"/>
            <a:ext cx="4103362" cy="27306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770789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C3B36D-181E-3B56-D244-3939BFE8CA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070F741B-94D0-CDAD-6AA1-C22267BA2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9"/>
            <a:ext cx="6662045" cy="73538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Peti dan: Ronda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748945D-380D-4993-B3E7-C6E8D871B1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677" y="902960"/>
            <a:ext cx="4361688" cy="3211839"/>
          </a:xfrm>
        </p:spPr>
        <p:txBody>
          <a:bodyPr>
            <a:norm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Ogled Ronde – most, arena za bikoborbe (9 eur), soteska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Ogled Cueva de la Pineta – jama z jamskimi slikami iz prazgodovine, vstopnica 15 eur (odrasli)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Ogled Setenil de las Bodegas (kraj pod klifom)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Juzcar – modra vas, v kateri so snemali smrkce – grafiti z smrkci, zipline</a:t>
            </a:r>
          </a:p>
        </p:txBody>
      </p:sp>
      <p:sp>
        <p:nvSpPr>
          <p:cNvPr id="3" name="AutoShape 6" descr="20 Insider Tips for Visiting the Alhambra Granada [2025]">
            <a:extLst>
              <a:ext uri="{FF2B5EF4-FFF2-40B4-BE49-F238E27FC236}">
                <a16:creationId xmlns:a16="http://schemas.microsoft.com/office/drawing/2014/main" id="{20EB9578-82DD-E6EB-814C-2ECA829CDE3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4" name="AutoShape 8" descr="20 Insider Tips for Visiting the Alhambra Granada [2025]">
            <a:extLst>
              <a:ext uri="{FF2B5EF4-FFF2-40B4-BE49-F238E27FC236}">
                <a16:creationId xmlns:a16="http://schemas.microsoft.com/office/drawing/2014/main" id="{25173E99-FBC1-3782-D809-476CE2036DC9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pic>
        <p:nvPicPr>
          <p:cNvPr id="6154" name="Picture 10" descr="Cueva de La Pileta (La Pileta Cave) - Province - Diputación de Málaga">
            <a:extLst>
              <a:ext uri="{FF2B5EF4-FFF2-40B4-BE49-F238E27FC236}">
                <a16:creationId xmlns:a16="http://schemas.microsoft.com/office/drawing/2014/main" id="{BC51B389-1508-A1FB-86CE-C6A28F87F0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72859" y="4271596"/>
            <a:ext cx="3425778" cy="241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bridge over a cliff&#10;&#10;AI-generated content may be incorrect.">
            <a:extLst>
              <a:ext uri="{FF2B5EF4-FFF2-40B4-BE49-F238E27FC236}">
                <a16:creationId xmlns:a16="http://schemas.microsoft.com/office/drawing/2014/main" id="{C1D82A5C-CE73-FB20-CF81-D3FA75F26C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565" y="6927"/>
            <a:ext cx="7588435" cy="4107873"/>
          </a:xfrm>
          <a:prstGeom prst="rect">
            <a:avLst/>
          </a:prstGeom>
        </p:spPr>
      </p:pic>
      <p:pic>
        <p:nvPicPr>
          <p:cNvPr id="9" name="Picture 8" descr="A blue buildings on a hill&#10;&#10;AI-generated content may be incorrect.">
            <a:extLst>
              <a:ext uri="{FF2B5EF4-FFF2-40B4-BE49-F238E27FC236}">
                <a16:creationId xmlns:a16="http://schemas.microsoft.com/office/drawing/2014/main" id="{7C2A7508-74AC-861F-3CFA-8225DC6A76C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4406" y="4271595"/>
            <a:ext cx="5877594" cy="2418826"/>
          </a:xfrm>
          <a:prstGeom prst="rect">
            <a:avLst/>
          </a:prstGeom>
        </p:spPr>
      </p:pic>
      <p:pic>
        <p:nvPicPr>
          <p:cNvPr id="6160" name="Picture 16" descr="What to see in Setenil de las Bodegas - 16 places not to be missed -  Andaluciamia">
            <a:extLst>
              <a:ext uri="{FF2B5EF4-FFF2-40B4-BE49-F238E27FC236}">
                <a16:creationId xmlns:a16="http://schemas.microsoft.com/office/drawing/2014/main" id="{4B9BDCF1-3548-BB70-9193-43039A13B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2919" y="4271595"/>
            <a:ext cx="3701028" cy="2418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27560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FC1250-E030-5BFB-2536-C5F2A4132D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9CD836F6-F52F-6555-E455-3F2BC4DC09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055" y="167579"/>
            <a:ext cx="6662045" cy="128622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 sz="2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Program: Šesti dan: Jerez de la Frontera</a:t>
            </a:r>
            <a:endParaRPr lang="en-US" sz="2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F45C164-6CAC-B6FD-DC65-2157C43376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07876" y="1453798"/>
            <a:ext cx="5489136" cy="3547587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Dve uri vožnje Marbella – Jerez del la Frontera,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mimo Gibraltarja – kratek postanek za razgled, če bo vreme primerno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Andaluzijski ples konjev (Real Escuela) ob 12h – odrasli 24 eur, otroci do 13 let 15 eur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Ogled proizvodnje sherryja z degustacijo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Izbirno: Ogled mesta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sl-SI" dirty="0"/>
              <a:t>Vožnja do Seville 1:10 h </a:t>
            </a:r>
          </a:p>
        </p:txBody>
      </p:sp>
      <p:sp>
        <p:nvSpPr>
          <p:cNvPr id="3" name="AutoShape 6" descr="20 Insider Tips for Visiting the Alhambra Granada [2025]">
            <a:extLst>
              <a:ext uri="{FF2B5EF4-FFF2-40B4-BE49-F238E27FC236}">
                <a16:creationId xmlns:a16="http://schemas.microsoft.com/office/drawing/2014/main" id="{6901E440-0649-5B25-B0FB-73D825ECE7D2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sp>
        <p:nvSpPr>
          <p:cNvPr id="4" name="AutoShape 8" descr="20 Insider Tips for Visiting the Alhambra Granada [2025]">
            <a:extLst>
              <a:ext uri="{FF2B5EF4-FFF2-40B4-BE49-F238E27FC236}">
                <a16:creationId xmlns:a16="http://schemas.microsoft.com/office/drawing/2014/main" id="{70C8B16D-DFF3-EBBB-FB4E-C3FB999A8C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6096000" y="34290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sl-SI"/>
          </a:p>
        </p:txBody>
      </p:sp>
      <p:pic>
        <p:nvPicPr>
          <p:cNvPr id="5126" name="Picture 6" descr="Why Visit the Rock of Gibraltar? It's a Place Like No Other">
            <a:extLst>
              <a:ext uri="{FF2B5EF4-FFF2-40B4-BE49-F238E27FC236}">
                <a16:creationId xmlns:a16="http://schemas.microsoft.com/office/drawing/2014/main" id="{722754F0-FCB9-98D7-DBBF-7242513A00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9644" y="4634046"/>
            <a:ext cx="4190581" cy="2056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 descr="A horse on its hind legs&#10;&#10;AI-generated content may be incorrect.">
            <a:extLst>
              <a:ext uri="{FF2B5EF4-FFF2-40B4-BE49-F238E27FC236}">
                <a16:creationId xmlns:a16="http://schemas.microsoft.com/office/drawing/2014/main" id="{9BB8B49A-EC26-883F-3C0A-44F355F56F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0136" y="3819204"/>
            <a:ext cx="3229052" cy="2873093"/>
          </a:xfrm>
          <a:prstGeom prst="rect">
            <a:avLst/>
          </a:prstGeom>
        </p:spPr>
      </p:pic>
      <p:pic>
        <p:nvPicPr>
          <p:cNvPr id="9" name="Picture 8" descr="A group of barrels in a room&#10;&#10;AI-generated content may be incorrect.">
            <a:extLst>
              <a:ext uri="{FF2B5EF4-FFF2-40B4-BE49-F238E27FC236}">
                <a16:creationId xmlns:a16="http://schemas.microsoft.com/office/drawing/2014/main" id="{CF185839-1B54-7B56-865B-DAA66B571D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188" y="3819205"/>
            <a:ext cx="4434818" cy="2871216"/>
          </a:xfrm>
          <a:prstGeom prst="rect">
            <a:avLst/>
          </a:prstGeom>
        </p:spPr>
      </p:pic>
      <p:pic>
        <p:nvPicPr>
          <p:cNvPr id="11" name="Picture 10" descr="A large building with towers and a large building with a large tower&#10;&#10;AI-generated content may be incorrect.">
            <a:extLst>
              <a:ext uri="{FF2B5EF4-FFF2-40B4-BE49-F238E27FC236}">
                <a16:creationId xmlns:a16="http://schemas.microsoft.com/office/drawing/2014/main" id="{074E1847-2E9A-2815-BF82-510F8BFBEB5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9787" y="92681"/>
            <a:ext cx="5524219" cy="3700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88525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ova tema">
  <a:themeElements>
    <a:clrScheme name="Pisarn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isarna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isarn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441</TotalTime>
  <Words>1143</Words>
  <Application>Microsoft Office PowerPoint</Application>
  <PresentationFormat>Widescreen</PresentationFormat>
  <Paragraphs>148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Wingdings</vt:lpstr>
      <vt:lpstr>Officeova tema</vt:lpstr>
      <vt:lpstr>ANDALUZIJA</vt:lpstr>
      <vt:lpstr>14.2.2025 –21.2.2025, 7 noči</vt:lpstr>
      <vt:lpstr>P</vt:lpstr>
      <vt:lpstr>Program: Prvi dan: Cordoba </vt:lpstr>
      <vt:lpstr>Program: Drugi dan: El Caminito del Rey </vt:lpstr>
      <vt:lpstr>Program: Tretji dan: Granada</vt:lpstr>
      <vt:lpstr>Program: Četrti dan: Antequera in EL Torcal</vt:lpstr>
      <vt:lpstr>Program: Peti dan: Ronda</vt:lpstr>
      <vt:lpstr>Program: Šesti dan: Jerez de la Frontera</vt:lpstr>
      <vt:lpstr>Program: Sedmi dan: Sevilla</vt:lpstr>
      <vt:lpstr>Prenočišča</vt:lpstr>
      <vt:lpstr>PowerPoint Presentation</vt:lpstr>
      <vt:lpstr>Rent a car</vt:lpstr>
      <vt:lpstr>Stroški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AZORI</dc:title>
  <dc:creator>Leon Ilc</dc:creator>
  <cp:lastModifiedBy>Leon Ilc</cp:lastModifiedBy>
  <cp:revision>10</cp:revision>
  <cp:lastPrinted>2023-12-28T19:43:55Z</cp:lastPrinted>
  <dcterms:created xsi:type="dcterms:W3CDTF">2023-12-28T18:17:53Z</dcterms:created>
  <dcterms:modified xsi:type="dcterms:W3CDTF">2025-12-29T17:06:46Z</dcterms:modified>
</cp:coreProperties>
</file>

<file path=docProps/thumbnail.jpeg>
</file>